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heme/themeOverride1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2.xml" ContentType="application/vnd.openxmlformats-officedocument.themeOverr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63" r:id="rId2"/>
    <p:sldId id="264" r:id="rId3"/>
    <p:sldId id="265" r:id="rId4"/>
    <p:sldId id="268" r:id="rId5"/>
    <p:sldId id="270" r:id="rId6"/>
    <p:sldId id="267" r:id="rId7"/>
    <p:sldId id="287" r:id="rId8"/>
    <p:sldId id="288" r:id="rId9"/>
    <p:sldId id="271" r:id="rId10"/>
    <p:sldId id="272" r:id="rId11"/>
    <p:sldId id="273" r:id="rId12"/>
    <p:sldId id="274" r:id="rId13"/>
    <p:sldId id="275" r:id="rId14"/>
    <p:sldId id="289" r:id="rId15"/>
    <p:sldId id="262" r:id="rId16"/>
    <p:sldId id="278" r:id="rId17"/>
    <p:sldId id="280" r:id="rId18"/>
    <p:sldId id="281" r:id="rId19"/>
    <p:sldId id="283" r:id="rId20"/>
    <p:sldId id="284" r:id="rId21"/>
    <p:sldId id="285" r:id="rId22"/>
    <p:sldId id="286" r:id="rId23"/>
    <p:sldId id="290" r:id="rId24"/>
    <p:sldId id="291" r:id="rId25"/>
    <p:sldId id="292" r:id="rId26"/>
    <p:sldId id="293" r:id="rId27"/>
    <p:sldId id="294" r:id="rId28"/>
    <p:sldId id="256" r:id="rId29"/>
  </p:sldIdLst>
  <p:sldSz cx="12192000" cy="6858000"/>
  <p:notesSz cx="6858000" cy="9144000"/>
  <p:embeddedFontLst>
    <p:embeddedFont>
      <p:font typeface="나눔스퀘어" panose="020B0600000101010101" pitchFamily="34" charset="-127"/>
      <p:regular r:id="rId31"/>
      <p:bold r:id="rId32"/>
      <p:italic r:id="rId33"/>
      <p:boldItalic r:id="rId34"/>
    </p:embeddedFont>
    <p:embeddedFont>
      <p:font typeface="나눔스퀘어 Bold" panose="020B0600000101010101" pitchFamily="34" charset="-127"/>
      <p:regular r:id="rId35"/>
      <p:bold r:id="rId36"/>
      <p:italic r:id="rId37"/>
      <p:boldItalic r:id="rId38"/>
    </p:embeddedFont>
    <p:embeddedFont>
      <p:font typeface="나눔스퀘어 ExtraBold" panose="020B0600000101010101" pitchFamily="34" charset="-127"/>
      <p:regular r:id="rId39"/>
      <p:bold r:id="rId40"/>
      <p:italic r:id="rId41"/>
      <p:boldItalic r:id="rId42"/>
    </p:embeddedFont>
    <p:embeddedFont>
      <p:font typeface="맑은 고딕" panose="020B0503020000020004" pitchFamily="34" charset="-127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85730"/>
  </p:normalViewPr>
  <p:slideViewPr>
    <p:cSldViewPr snapToGrid="0">
      <p:cViewPr varScale="1">
        <p:scale>
          <a:sx n="133" d="100"/>
          <a:sy n="133" d="100"/>
        </p:scale>
        <p:origin x="1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1:01.5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16383,'77'0'0,"1"0"0,12 0 0,-22 0 0,1 0 0,-18 0 0,1 0 0,25 0 0,-3 0 0,-2 0 0,24 0 0,-35 0 0,11 0 0,-18 0 0,-4 4 0,-18-3 0,-1 3 0,-13-4 0,1 4 0,-11-3 0,3 2 0,-1-3 0,2 0 0,-1 0 0,2 0 0,-5 0 0,6 0 0,-6 0 0,3 0 0,-1 0 0,1 0 0,1 0 0,5 0 0,-4 0 0,2 0 0,-1 0 0,-2 0 0,0 0 0,3 0 0,-7 0 0,3 0 0,-1 0 0,-2 4 0,6-1 0,-6 1 0,2 0 0,0-1 0,-2-2 0,5 5 0,-5-5 0,3 5 0,0-5 0,-3 2 0,6 0 0,-6-2 0,2 2 0,-3-3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5:26.4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16383,'45'0'0,"-4"0"0,-14 0 0,5 0 0,-4 3 0,3 0 0,-11 4 0,2-4 0,-10 2 0,0-4 0,-2 4 0,-2-2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8:02.6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16383,'44'0'0,"-1"0"0,-19 0 0,-1 0 0,-4 0 0,-4 0 0,-7 0 0,2 0 0,1 0 0,-1 0 0,6 0 0,-8 0 0,5 0 0,-4 0 0,2 0 0,0 0 0,0 0 0,-1 2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8:04.4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16383,'54'0'0,"-1"0"0,-29 0 0,11 0 0,2 0 0,-10 0 0,7 0 0,-25 0 0,2 0 0,-5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8:20.7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75 16383,'34'6'0,"-7"-3"0,-9 0 0,-6-3 0,3 0 0,-1 0 0,-2-3 0,3 0 0,-4-3 0,1 0 0,-1 3 0,0-4 0,4 3 0,4-2 0,-3 1 0,6-2 0,-10 1 0,2 0 0,-2 1 0,-4 4 0,2-4 0,1 4 0,-2-1 0,4 0 0,-2 1 0,-2-2 0,4 3 0,-3 0 0,2 0 0,-1-2 0,-1 2 0,1-3 0,-1 3 0,3 0 0,-2 0 0,4 0 0,-3 0 0,2 0 0,-2 0 0,-4 0 0,5 0 0,-4 0 0,4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8:21.9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16383,'77'8'0,"-6"2"0,-34-6 0,0 1 0,1-2 0,-7 0 0,-4-2 0,-4 2 0,0-3 0,-8 0 0,-1 0 0,-2 0 0,-1 0 0,0 0 0,1 0 0,1 0 0,-4 0 0,4 0 0,-5 0 0,3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1:11.9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16383,'36'0'0,"4"0"0,-13 0 0,9 0 0,-4 0 0,1 0 0,-2 0 0,-5 0 0,-5 0 0,-1 0 0,-4 0 0,0 0 0,0 0 0,-1 0 0,1 0 0,-5 0 0,3 0 0,-6 0 0,7 0 0,-7 0 0,3 0 0,0 0 0,0 0 0,0 0 0,6 0 0,-4 0 0,2 0 0,0 0 0,-4 0 0,1 0 0,3 0 0,-7 0 0,3 0 0,-1 0 0,2 0 0,-1 0 0,2 0 0,-5 0 0,5 0 0,-2 0 0,1 0 0,1 0 0,-5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1:16.1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16383,'26'0'0,"-6"0"0,-17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1:17.8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1:42.2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1:46.3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3:01.9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16383,'36'0'0,"0"0"0,-13 0 0,4 0 0,-4 0 0,4 0 0,-11 0 0,2 0 0,-9 0 0,4 0 0,-5 0 0,6 0 0,-3 0 0,3 0 0,1 0 0,1 0 0,2 0 0,-6 0 0,0 0 0,-2 0 0,-2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3:10.2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16383,'48'0'0,"0"0"0,-16 0 0,9 0 0,-3 0 0,3 0 0,-8 0 0,-2 3 0,-8 1 0,0 2 0,-5 0 0,1-2 0,3 2 0,-2-3 0,6 1 0,-7 1 0,4-4 0,-5 4 0,-2-4 0,-5 2 0,0-3 0,-3 2 0,5 1 0,-4 0 0,3-1 0,-3-2 0,5 0 0,2 0 0,2 0 0,1 0 0,-1 0 0,-2 3 0,-2-3 0,-5 3 0,1-3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16:34:38.1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28 16383,'45'0'0,"0"0"0,-16 0 0,11 0 0,-11 0 0,11 0 0,-12 0 0,4 0 0,-5 0 0,-4-2 0,-4 1 0,-4-2 0,-7 3 0,5 0 0,-4 0 0,2 0 0,4 0 0,-5-2 0,6 1 0,-8-4 0,3 5 0,-1-5 0,1 4 0,-1-3 0,-3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F8C02-8B19-984F-938A-20BB36C0E445}" type="datetimeFigureOut">
              <a:rPr kumimoji="1" lang="ko-Kore-KR" altLang="en-US" smtClean="0"/>
              <a:t>2021. 5. 31.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A1ABB-9623-614F-AD97-EFC7D6EACF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447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A1ABB-9623-614F-AD97-EFC7D6EACF4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934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13.39% </a:t>
            </a:r>
            <a:r>
              <a:rPr kumimoji="1" lang="ko-KR" altLang="en-US" dirty="0"/>
              <a:t>만 </a:t>
            </a:r>
            <a:r>
              <a:rPr kumimoji="1" lang="en-US" altLang="ko-KR" dirty="0"/>
              <a:t>spam </a:t>
            </a:r>
            <a:r>
              <a:rPr kumimoji="1" lang="ko-KR" altLang="en-US" dirty="0"/>
              <a:t>문자이다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불균형 데이터로 </a:t>
            </a:r>
            <a:r>
              <a:rPr kumimoji="1" lang="en-US" altLang="ko-KR" dirty="0" err="1"/>
              <a:t>class_weights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파라미터나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over_sampling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적용해보는 것을 고려해보았다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A1ABB-9623-614F-AD97-EFC7D6EACF4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387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spam</a:t>
            </a:r>
            <a:r>
              <a:rPr kumimoji="1" lang="ko-Kore-KR" altLang="en-US" dirty="0"/>
              <a:t>데이터에는</a:t>
            </a:r>
            <a:r>
              <a:rPr kumimoji="1" lang="ko-KR" altLang="en-US" dirty="0"/>
              <a:t> 숫자가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이번 </a:t>
            </a:r>
            <a:r>
              <a:rPr kumimoji="1" lang="ko-KR" altLang="en-US" dirty="0" err="1"/>
              <a:t>전처리에는</a:t>
            </a:r>
            <a:r>
              <a:rPr kumimoji="1" lang="ko-KR" altLang="en-US" dirty="0"/>
              <a:t> 숫자가 제외되었지만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숫자를 잘 이용해도 괜찮지 않았을까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A1ABB-9623-614F-AD97-EFC7D6EACF4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9151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 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</a:t>
            </a:r>
          </a:p>
          <a:p>
            <a:r>
              <a:rPr kumimoji="1" lang="en-US" altLang="ko-Kore-KR" dirty="0" err="1"/>
              <a:t>lt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gt</a:t>
            </a:r>
            <a:r>
              <a:rPr kumimoji="1" lang="ko-Kore-KR" altLang="en-US" dirty="0"/>
              <a:t>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&lt;,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u : you</a:t>
            </a:r>
          </a:p>
          <a:p>
            <a:r>
              <a:rPr kumimoji="1" lang="en-US" altLang="ko-KR" dirty="0" err="1"/>
              <a:t>ur</a:t>
            </a:r>
            <a:r>
              <a:rPr kumimoji="1" lang="en-US" altLang="ko-KR" dirty="0"/>
              <a:t> : your</a:t>
            </a:r>
          </a:p>
          <a:p>
            <a:r>
              <a:rPr kumimoji="1" lang="en-US" altLang="ko-KR" dirty="0" err="1"/>
              <a:t>dont</a:t>
            </a:r>
            <a:r>
              <a:rPr kumimoji="1" lang="en-US" altLang="ko-KR" dirty="0"/>
              <a:t>: ppt</a:t>
            </a:r>
            <a:r>
              <a:rPr kumimoji="1" lang="ko-KR" altLang="en-US" dirty="0"/>
              <a:t>만들면서 발견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지우는게 좋았을 듯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A1ABB-9623-614F-AD97-EFC7D6EACF4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883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불용어가</a:t>
            </a:r>
            <a:r>
              <a:rPr kumimoji="1" lang="ko-KR" altLang="en-US" dirty="0"/>
              <a:t> 많다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A1ABB-9623-614F-AD97-EFC7D6EACF4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825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수업의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eigen_value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 코드를 가져온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나는 값의 합으로 사용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A1ABB-9623-614F-AD97-EFC7D6EACF4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63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 보니까 </a:t>
            </a:r>
            <a:r>
              <a:rPr kumimoji="1" lang="en-US" altLang="ko-Kore-KR" dirty="0"/>
              <a:t>don’t </a:t>
            </a:r>
            <a:r>
              <a:rPr kumimoji="1" lang="ko-Kore-KR" altLang="en-US" dirty="0"/>
              <a:t>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뺐어야했는데</a:t>
            </a:r>
            <a:r>
              <a:rPr kumimoji="1" lang="ko-KR" altLang="en-US" dirty="0"/>
              <a:t> 사실 그때 당시 깜빡했다</a:t>
            </a:r>
            <a:r>
              <a:rPr kumimoji="1" lang="en-US" altLang="ko-KR" dirty="0"/>
              <a:t>..</a:t>
            </a:r>
            <a:r>
              <a:rPr kumimoji="1" lang="ko-KR" altLang="en-US" dirty="0"/>
              <a:t> 더 잘 살펴보면 이런 데이터들이 더 있을 것 같다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A1ABB-9623-614F-AD97-EFC7D6EACF4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20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5.png"/><Relationship Id="rId18" Type="http://schemas.openxmlformats.org/officeDocument/2006/relationships/customXml" Target="../ink/ink8.xml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8.png"/><Relationship Id="rId7" Type="http://schemas.openxmlformats.org/officeDocument/2006/relationships/image" Target="../media/image22.png"/><Relationship Id="rId12" Type="http://schemas.openxmlformats.org/officeDocument/2006/relationships/customXml" Target="../ink/ink4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themeOverride" Target="../theme/themeOverride10.xml"/><Relationship Id="rId6" Type="http://schemas.openxmlformats.org/officeDocument/2006/relationships/customXml" Target="../ink/ink1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customXml" Target="../ink/ink6.xml"/><Relationship Id="rId23" Type="http://schemas.openxmlformats.org/officeDocument/2006/relationships/image" Target="../media/image29.png"/><Relationship Id="rId10" Type="http://schemas.openxmlformats.org/officeDocument/2006/relationships/customXml" Target="../ink/ink3.xml"/><Relationship Id="rId19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customXml" Target="../ink/ink5.xml"/><Relationship Id="rId22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customXml" Target="../ink/ink12.xml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4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096897" y="2180362"/>
            <a:ext cx="39982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기계학습</a:t>
            </a:r>
            <a:endParaRPr lang="en-US" altLang="ko-KR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텀프로젝트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4601042" y="4087683"/>
            <a:ext cx="2989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17011520</a:t>
            </a:r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조영래</a:t>
            </a:r>
          </a:p>
        </p:txBody>
      </p:sp>
    </p:spTree>
    <p:extLst>
      <p:ext uri="{BB962C8B-B14F-4D97-AF65-F5344CB8AC3E}">
        <p14:creationId xmlns:p14="http://schemas.microsoft.com/office/powerpoint/2010/main" val="3622604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95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Explore Data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FBB72C-1859-4D46-8340-BA1B9556D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50" y="1028701"/>
            <a:ext cx="9329225" cy="2900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5523DC-DD6E-8543-9337-790EA393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270" y="3982260"/>
            <a:ext cx="7413674" cy="28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81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95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Explore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14D40-DAC4-2F42-A892-9D0C638DF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44" y="3982260"/>
            <a:ext cx="9488518" cy="2875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CA7D98-F8A9-8F4C-89B8-988BA7061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544" y="1028700"/>
            <a:ext cx="9321030" cy="28228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8D2F0F9-7F36-364E-8317-7BB9096B38A8}"/>
                  </a:ext>
                </a:extLst>
              </p14:cNvPr>
              <p14:cNvContentPartPr/>
              <p14:nvPr/>
            </p14:nvContentPartPr>
            <p14:xfrm>
              <a:off x="2615510" y="1892786"/>
              <a:ext cx="560520" cy="219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8D2F0F9-7F36-364E-8317-7BB9096B38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9870" y="1820786"/>
                <a:ext cx="632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9B44883-6DEF-024F-A647-DE5552026B60}"/>
                  </a:ext>
                </a:extLst>
              </p14:cNvPr>
              <p14:cNvContentPartPr/>
              <p14:nvPr/>
            </p14:nvContentPartPr>
            <p14:xfrm>
              <a:off x="2160830" y="4817066"/>
              <a:ext cx="2595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9B44883-6DEF-024F-A647-DE5552026B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5190" y="4745426"/>
                <a:ext cx="331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411CC68-4AC3-0B45-9344-8BA666C2D6FA}"/>
                  </a:ext>
                </a:extLst>
              </p14:cNvPr>
              <p14:cNvContentPartPr/>
              <p14:nvPr/>
            </p14:nvContentPartPr>
            <p14:xfrm>
              <a:off x="1361990" y="4713386"/>
              <a:ext cx="18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411CC68-4AC3-0B45-9344-8BA666C2D6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6350" y="4641386"/>
                <a:ext cx="90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8AD8DB0-2F2D-7447-81FA-C5AEA6177C85}"/>
                  </a:ext>
                </a:extLst>
              </p14:cNvPr>
              <p14:cNvContentPartPr/>
              <p14:nvPr/>
            </p14:nvContentPartPr>
            <p14:xfrm>
              <a:off x="1691750" y="1780106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8AD8DB0-2F2D-7447-81FA-C5AEA6177C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56110" y="170810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D54D09F-4C87-A342-9565-C1AE2B02DDCA}"/>
                  </a:ext>
                </a:extLst>
              </p14:cNvPr>
              <p14:cNvContentPartPr/>
              <p14:nvPr/>
            </p14:nvContentPartPr>
            <p14:xfrm>
              <a:off x="2014670" y="5880866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D54D09F-4C87-A342-9565-C1AE2B02DD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9030" y="580922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42C0F52-8232-FA4F-BB37-25CA1AC7BCA5}"/>
                  </a:ext>
                </a:extLst>
              </p14:cNvPr>
              <p14:cNvContentPartPr/>
              <p14:nvPr/>
            </p14:nvContentPartPr>
            <p14:xfrm>
              <a:off x="2485190" y="2968106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42C0F52-8232-FA4F-BB37-25CA1AC7BC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49190" y="289610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1B5CCD5-5057-3345-9B63-11EAF0561E1C}"/>
                  </a:ext>
                </a:extLst>
              </p14:cNvPr>
              <p14:cNvContentPartPr/>
              <p14:nvPr/>
            </p14:nvContentPartPr>
            <p14:xfrm>
              <a:off x="4335390" y="6421286"/>
              <a:ext cx="1357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1B5CCD5-5057-3345-9B63-11EAF0561E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99750" y="6349286"/>
                <a:ext cx="207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AFE9018-2F4C-DC40-B0A6-B7CAFBFB5530}"/>
                  </a:ext>
                </a:extLst>
              </p14:cNvPr>
              <p14:cNvContentPartPr/>
              <p14:nvPr/>
            </p14:nvContentPartPr>
            <p14:xfrm>
              <a:off x="7692750" y="3455246"/>
              <a:ext cx="271800" cy="244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AFE9018-2F4C-DC40-B0A6-B7CAFBFB55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56750" y="3383246"/>
                <a:ext cx="343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FB61D5A-C904-754A-B95C-00AD8B9393ED}"/>
                  </a:ext>
                </a:extLst>
              </p14:cNvPr>
              <p14:cNvContentPartPr/>
              <p14:nvPr/>
            </p14:nvContentPartPr>
            <p14:xfrm>
              <a:off x="3803670" y="6399113"/>
              <a:ext cx="184320" cy="10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FB61D5A-C904-754A-B95C-00AD8B9393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8030" y="6327473"/>
                <a:ext cx="255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A957FE4-E98D-D842-8217-EE8C6B4E6374}"/>
                  </a:ext>
                </a:extLst>
              </p14:cNvPr>
              <p14:cNvContentPartPr/>
              <p14:nvPr/>
            </p14:nvContentPartPr>
            <p14:xfrm>
              <a:off x="5832270" y="3469793"/>
              <a:ext cx="104040" cy="11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A957FE4-E98D-D842-8217-EE8C6B4E63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96270" y="3398153"/>
                <a:ext cx="17568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663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95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Explore Data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03B0BE-0607-E949-B9D1-8371C2D4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84" y="1732204"/>
            <a:ext cx="4686300" cy="4076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FA85C3-6CFB-7C4C-B0E5-1DB52E642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598" y="345591"/>
            <a:ext cx="1524156" cy="61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36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220225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95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Explore Data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2E30D-9C31-6242-AD01-8E7FBDB85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0" y="1709735"/>
            <a:ext cx="4699000" cy="414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30CD0A-85C6-F143-B0D2-7C82319BE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286" y="514350"/>
            <a:ext cx="1364080" cy="6123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91A924-AAF0-7B42-970D-DD7CA9250B7F}"/>
              </a:ext>
            </a:extLst>
          </p:cNvPr>
          <p:cNvSpPr txBox="1"/>
          <p:nvPr/>
        </p:nvSpPr>
        <p:spPr>
          <a:xfrm>
            <a:off x="7138181" y="2348674"/>
            <a:ext cx="505381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&lt;Stop words&gt;</a:t>
            </a:r>
          </a:p>
          <a:p>
            <a:r>
              <a:rPr lang="en" altLang="ko-Kore-KR" sz="1000" dirty="0"/>
              <a:t>'</a:t>
            </a:r>
            <a:r>
              <a:rPr lang="en" altLang="ko-Kore-KR" sz="1000" dirty="0" err="1"/>
              <a:t>i</a:t>
            </a:r>
            <a:r>
              <a:rPr lang="en" altLang="ko-Kore-KR" sz="1000" dirty="0"/>
              <a:t>', 'me', 'my', 'myself', 'we', 'our', 'ours', 'ourselves', 'you', "you're", "you've", </a:t>
            </a:r>
          </a:p>
          <a:p>
            <a:r>
              <a:rPr lang="en" altLang="ko-Kore-KR" sz="1000" dirty="0"/>
              <a:t>"you'll", "you'd", 'your', 'yours', 'yourself', 'yourselves', 'he', 'him', 'his', 'himself’, </a:t>
            </a:r>
          </a:p>
          <a:p>
            <a:r>
              <a:rPr lang="en" altLang="ko-Kore-KR" sz="1000" dirty="0"/>
              <a:t>'she', "she's", 'her', 'hers', 'herself', 'it', "it's", 'its', 'itself', 'they', 'them', 'their’, </a:t>
            </a:r>
          </a:p>
          <a:p>
            <a:r>
              <a:rPr lang="en" altLang="ko-Kore-KR" sz="1000" dirty="0"/>
              <a:t>'theirs', 'themselves', 'what', 'which', 'who', 'whom', 'this', 'that', "that'll", 'these’, </a:t>
            </a:r>
          </a:p>
          <a:p>
            <a:r>
              <a:rPr lang="en" altLang="ko-Kore-KR" sz="1000" dirty="0"/>
              <a:t>'those', 'am', 'is', 'are', 'was', 'were', 'be', 'been', 'being', 'have', 'has', 'had', 'having’, </a:t>
            </a:r>
          </a:p>
          <a:p>
            <a:r>
              <a:rPr lang="en" altLang="ko-Kore-KR" sz="1000" dirty="0"/>
              <a:t>'do', 'does', 'did', 'doing', 'a', 'an', 'the', 'and', 'but', 'if', 'or', 'because', 'as', 'until’, </a:t>
            </a:r>
          </a:p>
          <a:p>
            <a:r>
              <a:rPr lang="en" altLang="ko-Kore-KR" sz="1000" dirty="0"/>
              <a:t>'while', 'of', 'at', 'by', 'for', 'with', 'about', 'against', 'between', 'into', 'through’, </a:t>
            </a:r>
          </a:p>
          <a:p>
            <a:r>
              <a:rPr lang="en" altLang="ko-Kore-KR" sz="1000" dirty="0"/>
              <a:t>'during', 'before', 'after', 'above', 'below', 'to', 'from', 'up', 'down', 'in', 'out', 'on’, </a:t>
            </a:r>
          </a:p>
          <a:p>
            <a:r>
              <a:rPr lang="en" altLang="ko-Kore-KR" sz="1000" dirty="0"/>
              <a:t>'off', 'over', 'under', 'again', 'further', 'then', 'once', 'here', 'there', 'when', 'where’, </a:t>
            </a:r>
          </a:p>
          <a:p>
            <a:r>
              <a:rPr lang="en" altLang="ko-Kore-KR" sz="1000" dirty="0"/>
              <a:t>'why', 'how', 'all', 'any', 'both', 'each', 'few', 'more', 'most', 'other', 'some', 'such’, </a:t>
            </a:r>
          </a:p>
          <a:p>
            <a:r>
              <a:rPr lang="en" altLang="ko-Kore-KR" sz="1000" dirty="0"/>
              <a:t>'no', 'nor', 'not', 'only', 'own', 'same', 'so', 'than', 'too', 'very', 's', 't', 'can', 'will', 'just’, </a:t>
            </a:r>
          </a:p>
          <a:p>
            <a:r>
              <a:rPr lang="en" altLang="ko-Kore-KR" sz="1000" dirty="0"/>
              <a:t>'don', "don't", 'should', "should've", 'now', 'd', 'll', 'm', 'o', 're', 've', 'y', '</a:t>
            </a:r>
            <a:r>
              <a:rPr lang="en" altLang="ko-Kore-KR" sz="1000" dirty="0" err="1"/>
              <a:t>ain</a:t>
            </a:r>
            <a:r>
              <a:rPr lang="en" altLang="ko-Kore-KR" sz="1000" dirty="0"/>
              <a:t>', '</a:t>
            </a:r>
            <a:r>
              <a:rPr lang="en" altLang="ko-Kore-KR" sz="1000" dirty="0" err="1"/>
              <a:t>aren</a:t>
            </a:r>
            <a:r>
              <a:rPr lang="en" altLang="ko-Kore-KR" sz="1000" dirty="0"/>
              <a:t>’, </a:t>
            </a:r>
          </a:p>
          <a:p>
            <a:r>
              <a:rPr lang="en" altLang="ko-Kore-KR" sz="1000" dirty="0"/>
              <a:t>"aren't", '</a:t>
            </a:r>
            <a:r>
              <a:rPr lang="en" altLang="ko-Kore-KR" sz="1000" dirty="0" err="1"/>
              <a:t>couldn</a:t>
            </a:r>
            <a:r>
              <a:rPr lang="en" altLang="ko-Kore-KR" sz="1000" dirty="0"/>
              <a:t>', "couldn't", '</a:t>
            </a:r>
            <a:r>
              <a:rPr lang="en" altLang="ko-Kore-KR" sz="1000" dirty="0" err="1"/>
              <a:t>didn</a:t>
            </a:r>
            <a:r>
              <a:rPr lang="en" altLang="ko-Kore-KR" sz="1000" dirty="0"/>
              <a:t>', "didn't", '</a:t>
            </a:r>
            <a:r>
              <a:rPr lang="en" altLang="ko-Kore-KR" sz="1000" dirty="0" err="1"/>
              <a:t>doesn</a:t>
            </a:r>
            <a:r>
              <a:rPr lang="en" altLang="ko-Kore-KR" sz="1000" dirty="0"/>
              <a:t>', "doesn't", '</a:t>
            </a:r>
            <a:r>
              <a:rPr lang="en" altLang="ko-Kore-KR" sz="1000" dirty="0" err="1"/>
              <a:t>hadn</a:t>
            </a:r>
            <a:r>
              <a:rPr lang="en" altLang="ko-Kore-KR" sz="1000" dirty="0"/>
              <a:t>', "hadn't", </a:t>
            </a:r>
          </a:p>
          <a:p>
            <a:r>
              <a:rPr lang="en" altLang="ko-Kore-KR" sz="1000" dirty="0"/>
              <a:t>'</a:t>
            </a:r>
            <a:r>
              <a:rPr lang="en" altLang="ko-Kore-KR" sz="1000" dirty="0" err="1"/>
              <a:t>hasn</a:t>
            </a:r>
            <a:r>
              <a:rPr lang="en" altLang="ko-Kore-KR" sz="1000" dirty="0"/>
              <a:t>', "hasn't", 'haven', "haven't", '</a:t>
            </a:r>
            <a:r>
              <a:rPr lang="en" altLang="ko-Kore-KR" sz="1000" dirty="0" err="1"/>
              <a:t>isn</a:t>
            </a:r>
            <a:r>
              <a:rPr lang="en" altLang="ko-Kore-KR" sz="1000" dirty="0"/>
              <a:t>', "isn't", 'ma', '</a:t>
            </a:r>
            <a:r>
              <a:rPr lang="en" altLang="ko-Kore-KR" sz="1000" dirty="0" err="1"/>
              <a:t>mightn</a:t>
            </a:r>
            <a:r>
              <a:rPr lang="en" altLang="ko-Kore-KR" sz="1000" dirty="0"/>
              <a:t>', "mightn't", '</a:t>
            </a:r>
            <a:r>
              <a:rPr lang="en" altLang="ko-Kore-KR" sz="1000" dirty="0" err="1"/>
              <a:t>mustn</a:t>
            </a:r>
            <a:r>
              <a:rPr lang="en" altLang="ko-Kore-KR" sz="1000" dirty="0"/>
              <a:t>’, </a:t>
            </a:r>
          </a:p>
          <a:p>
            <a:r>
              <a:rPr lang="en" altLang="ko-Kore-KR" sz="1000" dirty="0"/>
              <a:t>"mustn't", '</a:t>
            </a:r>
            <a:r>
              <a:rPr lang="en" altLang="ko-Kore-KR" sz="1000" dirty="0" err="1"/>
              <a:t>needn</a:t>
            </a:r>
            <a:r>
              <a:rPr lang="en" altLang="ko-Kore-KR" sz="1000" dirty="0"/>
              <a:t>', "needn't", '</a:t>
            </a:r>
            <a:r>
              <a:rPr lang="en" altLang="ko-Kore-KR" sz="1000" dirty="0" err="1"/>
              <a:t>shan</a:t>
            </a:r>
            <a:r>
              <a:rPr lang="en" altLang="ko-Kore-KR" sz="1000" dirty="0"/>
              <a:t>', "shan't", '</a:t>
            </a:r>
            <a:r>
              <a:rPr lang="en" altLang="ko-Kore-KR" sz="1000" dirty="0" err="1"/>
              <a:t>shouldn</a:t>
            </a:r>
            <a:r>
              <a:rPr lang="en" altLang="ko-Kore-KR" sz="1000" dirty="0"/>
              <a:t>', "shouldn't", '</a:t>
            </a:r>
            <a:r>
              <a:rPr lang="en" altLang="ko-Kore-KR" sz="1000" dirty="0" err="1"/>
              <a:t>wasn</a:t>
            </a:r>
            <a:r>
              <a:rPr lang="en" altLang="ko-Kore-KR" sz="1000" dirty="0"/>
              <a:t>’, </a:t>
            </a:r>
          </a:p>
          <a:p>
            <a:r>
              <a:rPr lang="en" altLang="ko-Kore-KR" sz="1000" dirty="0"/>
              <a:t>"wasn't", '</a:t>
            </a:r>
            <a:r>
              <a:rPr lang="en" altLang="ko-Kore-KR" sz="1000" dirty="0" err="1"/>
              <a:t>weren</a:t>
            </a:r>
            <a:r>
              <a:rPr lang="en" altLang="ko-Kore-KR" sz="1000" dirty="0"/>
              <a:t>', "weren't", 'won', "won't", '</a:t>
            </a:r>
            <a:r>
              <a:rPr lang="en" altLang="ko-Kore-KR" sz="1000" dirty="0" err="1"/>
              <a:t>wouldn</a:t>
            </a:r>
            <a:r>
              <a:rPr lang="en" altLang="ko-Kore-KR" sz="1000" dirty="0"/>
              <a:t>', "wouldn't"</a:t>
            </a:r>
            <a:endParaRPr kumimoji="1" lang="ko-Kore-KR" alt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5260744-C583-3A40-829A-9FF7A02D02D1}"/>
                  </a:ext>
                </a:extLst>
              </p14:cNvPr>
              <p14:cNvContentPartPr/>
              <p14:nvPr/>
            </p14:nvContentPartPr>
            <p14:xfrm>
              <a:off x="5821470" y="653546"/>
              <a:ext cx="110520" cy="21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5260744-C583-3A40-829A-9FF7A02D02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5830" y="581906"/>
                <a:ext cx="182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B695AEE-B18D-E847-B32A-D978E46FBC75}"/>
                  </a:ext>
                </a:extLst>
              </p14:cNvPr>
              <p14:cNvContentPartPr/>
              <p14:nvPr/>
            </p14:nvContentPartPr>
            <p14:xfrm>
              <a:off x="5845230" y="1273826"/>
              <a:ext cx="10440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B695AEE-B18D-E847-B32A-D978E46FBC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230" y="1202186"/>
                <a:ext cx="176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A12A49D-17B9-F640-92B7-2B7990AFC78C}"/>
                  </a:ext>
                </a:extLst>
              </p14:cNvPr>
              <p14:cNvContentPartPr/>
              <p14:nvPr/>
            </p14:nvContentPartPr>
            <p14:xfrm>
              <a:off x="5823630" y="1402043"/>
              <a:ext cx="205560" cy="31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A12A49D-17B9-F640-92B7-2B7990AFC7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7990" y="1330043"/>
                <a:ext cx="277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6584F14-75FE-2C40-B502-CA54DD1C36D6}"/>
                  </a:ext>
                </a:extLst>
              </p14:cNvPr>
              <p14:cNvContentPartPr/>
              <p14:nvPr/>
            </p14:nvContentPartPr>
            <p14:xfrm>
              <a:off x="5835510" y="1589603"/>
              <a:ext cx="181440" cy="136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6584F14-75FE-2C40-B502-CA54DD1C36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99510" y="1517963"/>
                <a:ext cx="253080" cy="1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74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95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Explore Data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33069F-5266-7043-9102-19E5CFB6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5" y="1431925"/>
            <a:ext cx="4384010" cy="7437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DE5FDE-476F-8749-8CB7-8857E68E1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45" y="2800350"/>
            <a:ext cx="4699000" cy="3086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B7FAB2-8B6F-5D4C-A080-54646F010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357" y="2800350"/>
            <a:ext cx="4584700" cy="3098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A10467-94A2-BE42-BA73-0E87D6B93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235" y="1431925"/>
            <a:ext cx="5015582" cy="7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85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Experiemt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3F6079-D968-6D42-89AA-7A83C0C93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12" y="1170470"/>
            <a:ext cx="5813576" cy="53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4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Experiemt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1 - PCA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983D9F-7307-AC47-ADC6-5F9B295A8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81" y="1735162"/>
            <a:ext cx="4324107" cy="33876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F28130-F090-914A-96C5-D848AE58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1319772"/>
            <a:ext cx="3173828" cy="26151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1C6230-220C-1040-92E9-07D6710FB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52" y="1319772"/>
            <a:ext cx="3173828" cy="26313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9C1F0D-D788-B04C-B89B-EB304469D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0" y="4040021"/>
            <a:ext cx="3173828" cy="26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7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Experiemt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2 - parameter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8CB9EB-32E9-7844-BF22-4B26D798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4" y="1319772"/>
            <a:ext cx="5085568" cy="2314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988296-3C9E-1647-8157-CCC97E95C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4" y="4064685"/>
            <a:ext cx="5082075" cy="2314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8C4F2E-AA4A-A240-B1F9-DC608AA14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70" y="1273443"/>
            <a:ext cx="5085568" cy="24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14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Experiemt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2 - parameter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1EDAC4-296B-8A4D-9FD6-E43DB29A2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119748"/>
            <a:ext cx="5258107" cy="27999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8270C6-5FAC-1D4E-94C6-72223FBE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5" y="4010756"/>
            <a:ext cx="5029200" cy="27112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5C135A-D965-4C42-825D-58F2303FF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478" y="1119748"/>
            <a:ext cx="6027141" cy="32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75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Experiemt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2 - parameter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37B252-2805-464D-BD2F-7AB3779D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15" y="1835102"/>
            <a:ext cx="5667018" cy="17651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7890BD-F88D-DB4C-8752-7CE46761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15" y="3974408"/>
            <a:ext cx="5580522" cy="180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206C45-3023-1843-A50F-61BE4C89C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6" y="1917684"/>
            <a:ext cx="5285762" cy="16825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64B0F8-174F-5243-9DB2-FEA7D5ECF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1" y="4099038"/>
            <a:ext cx="5277827" cy="1682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80D6D2-2D90-4C41-8873-34C1B54F876C}"/>
              </a:ext>
            </a:extLst>
          </p:cNvPr>
          <p:cNvSpPr txBox="1"/>
          <p:nvPr/>
        </p:nvSpPr>
        <p:spPr>
          <a:xfrm>
            <a:off x="2419643" y="1294228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Non </a:t>
            </a:r>
            <a:r>
              <a:rPr kumimoji="1" lang="en-US" altLang="ko-Kore-KR" dirty="0" err="1"/>
              <a:t>pca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EBA35-8BEA-DF42-AADC-D17CA7569270}"/>
              </a:ext>
            </a:extLst>
          </p:cNvPr>
          <p:cNvSpPr txBox="1"/>
          <p:nvPr/>
        </p:nvSpPr>
        <p:spPr>
          <a:xfrm>
            <a:off x="8572591" y="1276267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pca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61465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77418" y="3043535"/>
            <a:ext cx="1444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2DE98-8D87-4402-A68D-4C31CB7FDDE6}"/>
              </a:ext>
            </a:extLst>
          </p:cNvPr>
          <p:cNvSpPr txBox="1"/>
          <p:nvPr/>
        </p:nvSpPr>
        <p:spPr>
          <a:xfrm>
            <a:off x="6096000" y="1143675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9BDF5-C3CE-4DE3-906D-B0EA56CAEABE}"/>
              </a:ext>
            </a:extLst>
          </p:cNvPr>
          <p:cNvSpPr txBox="1"/>
          <p:nvPr/>
        </p:nvSpPr>
        <p:spPr>
          <a:xfrm>
            <a:off x="6915455" y="1266785"/>
            <a:ext cx="1950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Skeleton Code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54CB8-D00A-4BE4-B0BF-F9E5A0D3F8E9}"/>
              </a:ext>
            </a:extLst>
          </p:cNvPr>
          <p:cNvSpPr txBox="1"/>
          <p:nvPr/>
        </p:nvSpPr>
        <p:spPr>
          <a:xfrm>
            <a:off x="6133506" y="2416180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952961" y="2539290"/>
            <a:ext cx="225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Fault submission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8A7B-A1D7-4DCC-8E2C-83109D3256EB}"/>
              </a:ext>
            </a:extLst>
          </p:cNvPr>
          <p:cNvSpPr txBox="1"/>
          <p:nvPr/>
        </p:nvSpPr>
        <p:spPr>
          <a:xfrm>
            <a:off x="6133506" y="504563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090683-093A-49C2-9F64-804EF330738A}"/>
              </a:ext>
            </a:extLst>
          </p:cNvPr>
          <p:cNvSpPr txBox="1"/>
          <p:nvPr/>
        </p:nvSpPr>
        <p:spPr>
          <a:xfrm>
            <a:off x="6952961" y="5168744"/>
            <a:ext cx="3452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Submission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7B8D40-1E4E-6A4D-8171-C618B2D3C7E0}"/>
              </a:ext>
            </a:extLst>
          </p:cNvPr>
          <p:cNvSpPr txBox="1"/>
          <p:nvPr/>
        </p:nvSpPr>
        <p:spPr>
          <a:xfrm>
            <a:off x="6133506" y="370017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76086-0D65-8045-91FD-40D88C3E7F5A}"/>
              </a:ext>
            </a:extLst>
          </p:cNvPr>
          <p:cNvSpPr txBox="1"/>
          <p:nvPr/>
        </p:nvSpPr>
        <p:spPr>
          <a:xfrm>
            <a:off x="6952961" y="3823282"/>
            <a:ext cx="175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Explore Data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7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Experiemt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3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oversampling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F2EC9-85E6-F748-9A62-F6EEF7975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4" y="1888392"/>
            <a:ext cx="5536031" cy="3081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BBD885-1AB9-9F45-83D8-EE50723D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385" y="1888392"/>
            <a:ext cx="5664631" cy="30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5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Experiemt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4 - preprocessing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D92CF3-32B6-6542-816F-0769EAD6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598" y="1319772"/>
            <a:ext cx="5732804" cy="49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57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Experiemt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4 - preprocessing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30E1AF-FA8E-E74A-AAA0-B92101BE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1" y="1319772"/>
            <a:ext cx="4855357" cy="2731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D82386-8E83-D448-98EF-E3EB618AE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19772"/>
            <a:ext cx="5002949" cy="278046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D91564-6340-C140-8350-A808DEB5A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9" y="4342567"/>
            <a:ext cx="5228878" cy="20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7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5 - preprocessing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68856-8220-AA4C-94AD-F9B451D1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820" y="1852240"/>
            <a:ext cx="5390360" cy="4714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3415C-4894-C04D-8FA2-8545577480EB}"/>
              </a:ext>
            </a:extLst>
          </p:cNvPr>
          <p:cNvSpPr txBox="1"/>
          <p:nvPr/>
        </p:nvSpPr>
        <p:spPr>
          <a:xfrm>
            <a:off x="3669614" y="1282884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이외</a:t>
            </a:r>
            <a:r>
              <a:rPr kumimoji="1" lang="ko-KR" altLang="en-US" dirty="0"/>
              <a:t> 전처리 과정 </a:t>
            </a:r>
            <a:r>
              <a:rPr kumimoji="1" lang="en-US" altLang="ko-KR" dirty="0"/>
              <a:t>Experiment 4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동일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0499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5 - preprocessing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D75B7A-6CD2-1648-958C-4E2C3582C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977465"/>
            <a:ext cx="5472139" cy="31575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5E2702-193A-7D47-8EC0-CA8A624C5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17" y="1977466"/>
            <a:ext cx="5276386" cy="32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11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5 - preprocessing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183D4-9959-C944-9EAE-1F2861BC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50" y="1990819"/>
            <a:ext cx="4264471" cy="3501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FE874-EE32-0A47-8084-A5C84806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0716"/>
            <a:ext cx="5535350" cy="34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0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5 - preprocessing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6854CE-C86F-7A4E-BDAB-665A09729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695450"/>
            <a:ext cx="5315254" cy="4041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D81E52-B409-FC46-8177-24D3FDCA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5450"/>
            <a:ext cx="5315254" cy="41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9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Experiment 5 - preprocessing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4F7780-F83E-8B44-A2A2-6F211CD63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3" y="1923908"/>
            <a:ext cx="4978399" cy="3873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DB2D89-7790-5648-9751-7C089EFDB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9" y="6122147"/>
            <a:ext cx="4978400" cy="279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DEFD8-AEC3-EC43-860D-928A15892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240" y="1923908"/>
            <a:ext cx="4958262" cy="3873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93DA71-F09A-2747-BC4F-59D9E17DE067}"/>
              </a:ext>
            </a:extLst>
          </p:cNvPr>
          <p:cNvSpPr txBox="1"/>
          <p:nvPr/>
        </p:nvSpPr>
        <p:spPr>
          <a:xfrm>
            <a:off x="766653" y="129163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Submission Case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30619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85292" y="291072"/>
            <a:ext cx="4158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 - Empty Module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0E604-636C-1F48-8162-1C03DF40357D}"/>
              </a:ext>
            </a:extLst>
          </p:cNvPr>
          <p:cNvSpPr txBox="1"/>
          <p:nvPr/>
        </p:nvSpPr>
        <p:spPr>
          <a:xfrm>
            <a:off x="247345" y="1319772"/>
            <a:ext cx="51968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[Empty Module #1]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데이터 전처리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가이드라인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re.sub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'[^A-Za-z]'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외의 문자만을 찾아내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제거한후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pre_words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변수에 저장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pattern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'[^A-Za-z]',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repl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=' '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각각 설정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2)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이모지나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숫자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점과 같은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문자외의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것들을 제거했다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이모지는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감정 분석과 관련해서 몇가지 의미를 나타내지만 이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테스크에서는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이러한 의미도 제거함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pre_words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lower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함수를 이용해 대문자들은 소문자로 변경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소문자가 구분되어 있으면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"Go"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"go"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동일한 단어를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다른 단어로 취급한다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대문자를 모두 소문자로 변경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[3]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word_tokenize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이용해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pre_word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토큰화하여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리스트화한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tokenized_words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변수에 저장</a:t>
            </a:r>
          </a:p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[4]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nltk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라이브러리로 다운 받은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stopwords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"words"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함수를 이용해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english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찾아서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stops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변수에 저장  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분류에서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불용어는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텍스트의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결정하는데 영향을 미치지 않는 단어임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(ex: the, we, a , will),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불필요한 단어가 예측 모델에 악영향을 끼칠 수 있기 때문에 제거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[5] [3]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찾은 문자열 중 단어가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[4]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찾은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속에 없을 경우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tokenized_words_remove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append 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[6]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PorterStemmer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stem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함수를 이용해 동일 의미를 갖는 단어를 동일한 단어로 변경하는 과정을 거친 후 다시 저장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D447B2-BB65-C242-A472-82673A486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05" y="514350"/>
            <a:ext cx="5139015" cy="61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46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85292" y="291072"/>
            <a:ext cx="481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 – Empty Module #2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0E604-636C-1F48-8162-1C03DF40357D}"/>
              </a:ext>
            </a:extLst>
          </p:cNvPr>
          <p:cNvSpPr txBox="1"/>
          <p:nvPr/>
        </p:nvSpPr>
        <p:spPr>
          <a:xfrm>
            <a:off x="247345" y="1243234"/>
            <a:ext cx="51968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[Empty Module #2]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데이터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Bag of word  feature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가이드라인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CountVectorizer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정의 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max_features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지정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X_train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X_test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array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변환 후 데이터 타입을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"U"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변경해 저장</a:t>
            </a:r>
          </a:p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[3]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CountVectorizer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X_train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학습 및 변환을 하고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X_test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변환을 진행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B3DAD-EF0A-0841-83C9-FC66948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85" y="1287580"/>
            <a:ext cx="4932408" cy="46203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23AF00-86B8-3046-AB14-D61E2575F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53" y="3429000"/>
            <a:ext cx="2555188" cy="2868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029068-55E6-E247-A227-25A12DE869B8}"/>
              </a:ext>
            </a:extLst>
          </p:cNvPr>
          <p:cNvSpPr txBox="1"/>
          <p:nvPr/>
        </p:nvSpPr>
        <p:spPr>
          <a:xfrm>
            <a:off x="247345" y="3597759"/>
            <a:ext cx="276876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max_features</a:t>
            </a:r>
            <a:r>
              <a:rPr kumimoji="1" lang="en-US" altLang="ko-Kore-KR" sz="1000" dirty="0"/>
              <a:t>:</a:t>
            </a:r>
          </a:p>
          <a:p>
            <a:r>
              <a:rPr lang="en" altLang="ko-Kore-KR" sz="1000" dirty="0"/>
              <a:t>If not None, build a vocabulary that only consider the top </a:t>
            </a:r>
            <a:r>
              <a:rPr lang="en" altLang="ko-Kore-KR" sz="1000" dirty="0" err="1"/>
              <a:t>max_features</a:t>
            </a:r>
            <a:r>
              <a:rPr lang="en" altLang="ko-Kore-KR" sz="1000" dirty="0"/>
              <a:t> ordered by term frequency across the corpus.</a:t>
            </a:r>
          </a:p>
          <a:p>
            <a:endParaRPr lang="en" altLang="ko-Kore-KR" sz="1000" dirty="0"/>
          </a:p>
          <a:p>
            <a:r>
              <a:rPr lang="en-US" altLang="ko-KR" sz="1000" dirty="0" err="1"/>
              <a:t>n_features</a:t>
            </a:r>
            <a:r>
              <a:rPr lang="en-US" altLang="ko-KR" sz="1000" dirty="0"/>
              <a:t>:</a:t>
            </a:r>
          </a:p>
          <a:p>
            <a:r>
              <a:rPr lang="en" altLang="ko-Kore-KR" sz="1000" dirty="0"/>
              <a:t>The number of features (columns) in the output matrices. Small numbers of features are likely to cause hash collisions, but large numbers will cause larger coefficient dimensions in linear learners.</a:t>
            </a:r>
          </a:p>
        </p:txBody>
      </p:sp>
    </p:spTree>
    <p:extLst>
      <p:ext uri="{BB962C8B-B14F-4D97-AF65-F5344CB8AC3E}">
        <p14:creationId xmlns:p14="http://schemas.microsoft.com/office/powerpoint/2010/main" val="213295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285292" y="291072"/>
            <a:ext cx="4158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 - Empty Module #3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0E604-636C-1F48-8162-1C03DF40357D}"/>
              </a:ext>
            </a:extLst>
          </p:cNvPr>
          <p:cNvSpPr txBox="1"/>
          <p:nvPr/>
        </p:nvSpPr>
        <p:spPr>
          <a:xfrm>
            <a:off x="147638" y="2690336"/>
            <a:ext cx="5196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[Empty Module #3]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데이터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Bag of word  feature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가이드라인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 SVC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 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gamma="auto"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X_train_features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y_train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SVC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학습진행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X_test_features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8B2DF8-7BCB-5F4B-8F0B-134CFACF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309" y="1113813"/>
            <a:ext cx="6090053" cy="46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27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95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 Code – Empty Module #3 Submission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149353-57C7-2040-A697-2AEA1A34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63" y="1319772"/>
            <a:ext cx="5710337" cy="24336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C0C7CFD-B4DC-CD4D-A10B-BCA8451D5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969550"/>
            <a:ext cx="4359790" cy="167562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F3BC88F-C213-1146-A402-A7A3C982C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1098258"/>
            <a:ext cx="4388531" cy="167562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FF637C9-EBA3-AB4D-98C4-A870DCBA0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01" y="4780687"/>
            <a:ext cx="4332990" cy="18887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B3C28E-3D7B-D247-AC7F-02BB62FE3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31" y="5725056"/>
            <a:ext cx="5359400" cy="546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0B7A20-C14D-A04A-91A0-8F85D13C1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" y="4992128"/>
            <a:ext cx="5232400" cy="54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7233F1-ED6A-6149-9A8B-413FBCACD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131" y="4180414"/>
            <a:ext cx="52959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Fault Submission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AB2011-626A-024B-8285-8F5A8B040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5" y="1119748"/>
            <a:ext cx="4508500" cy="558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07B427-ACF9-0241-94CB-F53E1F18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636" y="1679004"/>
            <a:ext cx="5905200" cy="34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9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73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Fault Submission - experiment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44DA1E-BC2B-5D40-BF91-A4471A1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91" y="3267181"/>
            <a:ext cx="4428930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40E5A9-6B87-0B49-8C89-BA2F48B7D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381" y="3267181"/>
            <a:ext cx="4330700" cy="182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0F5D5C-674B-214B-90F1-63C999DE9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50" y="1524460"/>
            <a:ext cx="4356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46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314145" y="291072"/>
            <a:ext cx="595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Explore Data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FE19D9-B585-1849-9644-9E875080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4" y="2565400"/>
            <a:ext cx="5994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39089-907F-6048-B6E6-3792494E9B71}"/>
              </a:ext>
            </a:extLst>
          </p:cNvPr>
          <p:cNvSpPr txBox="1"/>
          <p:nvPr/>
        </p:nvSpPr>
        <p:spPr>
          <a:xfrm>
            <a:off x="8609427" y="3059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불균형</a:t>
            </a:r>
            <a:r>
              <a:rPr kumimoji="1" lang="ko-KR" altLang="en-US" dirty="0"/>
              <a:t> 데이터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6283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2386</TotalTime>
  <Words>1107</Words>
  <Application>Microsoft Macintosh PowerPoint</Application>
  <PresentationFormat>와이드스크린</PresentationFormat>
  <Paragraphs>151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맑은 고딕</vt:lpstr>
      <vt:lpstr>나눔스퀘어</vt:lpstr>
      <vt:lpstr>나눔스퀘어 ExtraBold</vt:lpstr>
      <vt:lpstr>나눔스퀘어 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조영래</cp:lastModifiedBy>
  <cp:revision>42</cp:revision>
  <dcterms:created xsi:type="dcterms:W3CDTF">2020-05-15T03:41:41Z</dcterms:created>
  <dcterms:modified xsi:type="dcterms:W3CDTF">2021-05-31T10:51:18Z</dcterms:modified>
</cp:coreProperties>
</file>